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7" r:id="rId6"/>
    <p:sldId id="274" r:id="rId7"/>
    <p:sldId id="281" r:id="rId8"/>
    <p:sldId id="282" r:id="rId9"/>
    <p:sldId id="286" r:id="rId10"/>
    <p:sldId id="285" r:id="rId11"/>
    <p:sldId id="283" r:id="rId12"/>
    <p:sldId id="284" r:id="rId13"/>
    <p:sldId id="302" r:id="rId14"/>
    <p:sldId id="303" r:id="rId15"/>
    <p:sldId id="289" r:id="rId16"/>
    <p:sldId id="290" r:id="rId17"/>
    <p:sldId id="291" r:id="rId18"/>
    <p:sldId id="319" r:id="rId19"/>
    <p:sldId id="318" r:id="rId20"/>
    <p:sldId id="325" r:id="rId21"/>
    <p:sldId id="292" r:id="rId22"/>
    <p:sldId id="293" r:id="rId23"/>
    <p:sldId id="320" r:id="rId24"/>
    <p:sldId id="294" r:id="rId25"/>
    <p:sldId id="295" r:id="rId26"/>
    <p:sldId id="296" r:id="rId27"/>
  </p:sldIdLst>
  <p:sldSz cx="9144000" cy="5143500"/>
  <p:notesSz cx="6858000" cy="9144000"/>
  <p:embeddedFontLst>
    <p:embeddedFont>
      <p:font typeface="Lora SemiBold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31" userDrawn="1">
          <p15:clr>
            <a:srgbClr val="747775"/>
          </p15:clr>
        </p15:guide>
        <p15:guide id="2" pos="29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2DF"/>
    <a:srgbClr val="40EAC7"/>
    <a:srgbClr val="49ED6C"/>
    <a:srgbClr val="64E938"/>
    <a:srgbClr val="64E737"/>
    <a:srgbClr val="C6EB4C"/>
    <a:srgbClr val="E9B221"/>
    <a:srgbClr val="88D260"/>
    <a:srgbClr val="7FDD56"/>
    <a:srgbClr val="F7F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31"/>
        <p:guide pos="290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latin typeface="Lora SemiBold"/>
                <a:ea typeface="Lora SemiBold"/>
                <a:cs typeface="Lora SemiBold"/>
                <a:sym typeface="Lora SemiBold"/>
              </a:rPr>
              <a:t>CosMatch: Инструмент для отождествления и поиска астрономических объектов с использованием машинного обучения</a:t>
            </a:r>
            <a:endParaRPr sz="28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55520" y="3054350"/>
            <a:ext cx="6410960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/>
              <a:t>Доклад студ</a:t>
            </a:r>
            <a:r>
              <a:rPr lang="ru-RU" altLang="en-US"/>
              <a:t>ента</a:t>
            </a:r>
            <a:r>
              <a:rPr lang="en-US"/>
              <a:t> Тэаро К. А., </a:t>
            </a:r>
            <a:endParaRPr lang="en-US"/>
          </a:p>
          <a:p>
            <a:pPr algn="r"/>
            <a:r>
              <a:rPr lang="en-US"/>
              <a:t>к. ф.-м. н.,с. н. с. Мещеряков А. В., </a:t>
            </a:r>
            <a:endParaRPr lang="en-US"/>
          </a:p>
          <a:p>
            <a:pPr algn="r"/>
            <a:r>
              <a:rPr lang="en-US"/>
              <a:t>гл. инженер Герасимов С. В.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существующих алгоритмов отождествления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698240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Алгоритм CosMatch: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Использует дополнительный каталог для обучения модели ML.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Может использовать произвольное количество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Присутствуют полезные преобразования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По метрикам качества отождествления превосходит другие рассмотренные алгоритмы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на каталогах с высокой ошибкой локализации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12595" y="4142740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1200">
                <a:solidFill>
                  <a:schemeClr val="tx1"/>
                </a:solidFill>
                <a:sym typeface="+mn-ea"/>
              </a:rPr>
              <a:t>ML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алгоритм </a:t>
            </a:r>
            <a:r>
              <a:rPr lang="en-US" sz="1200">
                <a:solidFill>
                  <a:schemeClr val="tx1"/>
                </a:solidFill>
                <a:sym typeface="+mn-ea"/>
              </a:rPr>
              <a:t>CosMatch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можно использовать для получения отождествления оптического каталога с рентгеновским</a:t>
            </a:r>
            <a:endParaRPr lang="ru-RU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" name="Content Placeholder 4" descr="icon"/>
          <p:cNvPicPr>
            <a:picLocks noChangeAspect="1"/>
          </p:cNvPicPr>
          <p:nvPr/>
        </p:nvPicPr>
        <p:blipFill>
          <a:blip r:embed="rId1">
            <a:alphaModFix amt="80000"/>
          </a:blip>
          <a:srcRect r="297"/>
          <a:stretch>
            <a:fillRect/>
          </a:stretch>
        </p:blipFill>
        <p:spPr>
          <a:xfrm>
            <a:off x="4181475" y="1180465"/>
            <a:ext cx="2452370" cy="2411095"/>
          </a:xfrm>
          <a:prstGeom prst="rect">
            <a:avLst/>
          </a:prstGeom>
          <a:effectLst>
            <a:reflection stA="45000" endPos="0" dist="50800" dir="5400000" sy="-100000" algn="bl" rotWithShape="0"/>
            <a:softEdge rad="127000"/>
          </a:effectLst>
        </p:spPr>
      </p:pic>
      <p:sp>
        <p:nvSpPr>
          <p:cNvPr id="8" name="Text Box 7"/>
          <p:cNvSpPr txBox="1"/>
          <p:nvPr/>
        </p:nvSpPr>
        <p:spPr>
          <a:xfrm>
            <a:off x="6633845" y="5659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0" name="Text Box 9"/>
          <p:cNvSpPr txBox="1"/>
          <p:nvPr/>
        </p:nvSpPr>
        <p:spPr>
          <a:xfrm>
            <a:off x="6760845" y="5786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3" name="Text Box 12"/>
          <p:cNvSpPr txBox="1"/>
          <p:nvPr/>
        </p:nvSpPr>
        <p:spPr>
          <a:xfrm>
            <a:off x="6887845" y="5913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4" name="Text Box 13"/>
          <p:cNvSpPr txBox="1"/>
          <p:nvPr/>
        </p:nvSpPr>
        <p:spPr>
          <a:xfrm>
            <a:off x="4616450" y="3471545"/>
            <a:ext cx="169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CosMatch</a:t>
            </a:r>
            <a:endParaRPr lang="en-US" sz="2400" b="1"/>
          </a:p>
        </p:txBody>
      </p:sp>
      <p:sp>
        <p:nvSpPr>
          <p:cNvPr id="18" name="Rectangles 17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Straight Arrow Connector 23"/>
          <p:cNvCxnSpPr>
            <a:stCxn id="20" idx="2"/>
            <a:endCxn id="22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1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Rectangles 25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8" name="Straight Arrow Connector 27"/>
          <p:cNvCxnSpPr>
            <a:stCxn id="22" idx="2"/>
            <a:endCxn id="23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8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ru-RU" altLang="en-US">
                <a:sym typeface="+mn-ea"/>
              </a:rPr>
              <a:t>алгоритмов</a:t>
            </a:r>
            <a:br>
              <a:rPr lang="ru-RU" altLang="en-US">
                <a:sym typeface="+mn-ea"/>
              </a:rPr>
            </a:br>
            <a:r>
              <a:rPr lang="ru-RU" altLang="en-US">
                <a:sym typeface="+mn-ea"/>
              </a:rPr>
              <a:t>сжатия пространства</a:t>
            </a:r>
            <a:endParaRPr lang="ru-RU" altLang="en-US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125" y="1181100"/>
            <a:ext cx="6284595" cy="26263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ru-RU" sz="1600" b="1">
                <a:solidFill>
                  <a:schemeClr val="tx1"/>
                </a:solidFill>
              </a:rPr>
              <a:t>t-SNE</a:t>
            </a:r>
            <a:endParaRPr lang="en-US" altLang="ru-RU" sz="1600" b="1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48335" y="1783080"/>
            <a:ext cx="32829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t-SNE (t-Distributed Stochastic Neighbor Embedding) - это метод</a:t>
            </a:r>
            <a:r>
              <a:rPr lang="ru-RU" altLang="en-US"/>
              <a:t> нелинейного снижения размерности</a:t>
            </a:r>
            <a:r>
              <a:rPr lang="en-US"/>
              <a:t>, который используется для визуализации больших наборов данных с высокой размерностью.</a:t>
            </a:r>
            <a:endParaRPr lang="en-US"/>
          </a:p>
          <a:p>
            <a:r>
              <a:rPr lang="ru-RU" altLang="en-US"/>
              <a:t>Преобразует непохожие объекты далеко, а похожие - близко</a:t>
            </a:r>
            <a:endParaRPr lang="ru-RU" alt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105910" y="1506220"/>
            <a:ext cx="2386965" cy="2099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s 13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9" idx="2"/>
            <a:endCxn id="21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Rectangles 24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Rectangles 25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7" name="Straight Arrow Connector 26"/>
          <p:cNvCxnSpPr>
            <a:stCxn id="21" idx="2"/>
            <a:endCxn id="22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ru-RU" altLang="en-US">
                <a:sym typeface="+mn-ea"/>
              </a:rPr>
              <a:t>алгоритмов</a:t>
            </a:r>
            <a:br>
              <a:rPr lang="ru-RU" altLang="en-US">
                <a:sym typeface="+mn-ea"/>
              </a:rPr>
            </a:br>
            <a:r>
              <a:rPr lang="ru-RU" altLang="en-US">
                <a:sym typeface="+mn-ea"/>
              </a:rPr>
              <a:t>кластеризации</a:t>
            </a:r>
            <a:endParaRPr lang="ru-RU" altLang="en-US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76730" y="413575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 sz="1200">
                <a:solidFill>
                  <a:schemeClr val="tx1"/>
                </a:solidFill>
                <a:sym typeface="+mn-ea"/>
              </a:rPr>
              <a:t>Алгоритм </a:t>
            </a:r>
            <a:r>
              <a:rPr lang="en-US" altLang="ru-RU" sz="1200">
                <a:solidFill>
                  <a:schemeClr val="tx1"/>
                </a:solidFill>
                <a:sym typeface="+mn-ea"/>
              </a:rPr>
              <a:t>DBSCAN </a:t>
            </a:r>
            <a:r>
              <a:rPr lang="ru-RU" altLang="ru-RU" sz="1200">
                <a:solidFill>
                  <a:schemeClr val="tx1"/>
                </a:solidFill>
                <a:sym typeface="+mn-ea"/>
              </a:rPr>
              <a:t>был выбран как приоритетный, из-за его возможности поиска изолированных объектов.</a:t>
            </a:r>
            <a:endParaRPr lang="ru-RU" altLang="ru-RU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9385" y="1181100"/>
            <a:ext cx="3199130" cy="2626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>
                <a:solidFill>
                  <a:schemeClr val="tx1"/>
                </a:solidFill>
              </a:rPr>
              <a:t>KMEANS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38855" y="1181100"/>
            <a:ext cx="3199130" cy="26263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>
                <a:solidFill>
                  <a:schemeClr val="tx1"/>
                </a:solidFill>
              </a:rPr>
              <a:t>DBSCAN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" y="1547495"/>
            <a:ext cx="2228850" cy="2186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1200150" y="1637665"/>
            <a:ext cx="1176020" cy="14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4011295" y="1562100"/>
            <a:ext cx="225361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Выводы из обзора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Было решено использовать инструмент CosMatch для отождествления каталогов.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Для каталогов с большой позиционной ошибкой использовать ML алгоритм, для остальных - ближайший сосед.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Будут использоваться каталоги рентгеновского, оптического, инфракрасного и h-alpha диапазонов.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е</a:t>
            </a:r>
            <a:r>
              <a:rPr lang="en-US" sz="1600">
                <a:solidFill>
                  <a:schemeClr val="tx1"/>
                </a:solidFill>
                <a:sym typeface="+mn-ea"/>
              </a:rPr>
              <a:t>т использоваться алгоритм сжатия пространства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         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метод кластеризации </a:t>
            </a:r>
            <a:r>
              <a:rPr lang="en-US" sz="1600">
                <a:solidFill>
                  <a:schemeClr val="tx1"/>
                </a:solidFill>
                <a:sym typeface="+mn-ea"/>
              </a:rPr>
              <a:t>DBSCAN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для отбора центров скопления интересуемых источников.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" name="Straight Arrow Connector 0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Подготовка набора данных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Все каталоги объединялись с помощью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CosMatch,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из каталогов брались потоки и некоторые другие величины.</a:t>
            </a:r>
            <a:endParaRPr lang="ru-RU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Объединение происходило в виде присоединения к каркасному каталогу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Gaia.</a:t>
            </a:r>
            <a:endParaRPr lang="en-US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600">
                <a:solidFill>
                  <a:schemeClr val="tx1"/>
                </a:solidFill>
                <a:sym typeface="+mn-ea"/>
              </a:rPr>
              <a:t>Так как все </a:t>
            </a:r>
            <a:r>
              <a:rPr lang="en-US" sz="1600">
                <a:solidFill>
                  <a:schemeClr val="tx1"/>
                </a:solidFill>
                <a:sym typeface="+mn-ea"/>
              </a:rPr>
              <a:t>HMXB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находятся в плоскости галактики и являются рентгеновскими источниками, производилась дополнительная фильтрация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altLang="ru-RU" sz="1600">
                <a:solidFill>
                  <a:schemeClr val="tx1"/>
                </a:solidFill>
                <a:sym typeface="+mn-ea"/>
              </a:rPr>
              <a:t>Проводилась классификация на известные классы (звезды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,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квазары, галактики). Признак вероятности принадлежности к классу добавлялся в набор данных.</a:t>
            </a:r>
            <a:endParaRPr lang="ru-RU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0650" y="4139565"/>
            <a:ext cx="324993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 итоге получился набор из 55к объектов. Признаков получилось 5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из которых 4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- потоки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Rounded Rectangle 0"/>
          <p:cNvSpPr/>
          <p:nvPr/>
        </p:nvSpPr>
        <p:spPr>
          <a:xfrm>
            <a:off x="3491230" y="4139565"/>
            <a:ext cx="330581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tx1"/>
                </a:solidFill>
                <a:sym typeface="+mn-ea"/>
              </a:rPr>
              <a:t>Для 17к объектов известны классы.</a:t>
            </a:r>
            <a:endParaRPr lang="ru-RU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129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Сжатие пространства производилось двумя способами: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autoencoder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t-SNE.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С помощью метрик подбирались гиперпараметры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Метрики строились на качество ранжирования: выборка известных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разделялась на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test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на основе расстояния для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объектов строился ранг - а по нему метрики: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2920" y="3086100"/>
            <a:ext cx="2628900" cy="64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all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всех 55к объектах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10305" y="3085465"/>
            <a:ext cx="2628900" cy="640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known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объектах с известной разметкой (17к)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ru-RU" altLang="ru-RU">
                <a:sym typeface="+mn-ea"/>
              </a:rPr>
              <a:t>при разном </a:t>
            </a:r>
            <a:r>
              <a:rPr lang="en-US" altLang="ru-RU">
                <a:sym typeface="+mn-ea"/>
              </a:rPr>
              <a:t>perplexity</a:t>
            </a:r>
            <a:endParaRPr lang="en-US" alt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1" name="Table 0"/>
          <p:cNvGraphicFramePr/>
          <p:nvPr/>
        </p:nvGraphicFramePr>
        <p:xfrm>
          <a:off x="1220470" y="3609975"/>
          <a:ext cx="6572885" cy="136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250"/>
                <a:gridCol w="935990"/>
                <a:gridCol w="974090"/>
                <a:gridCol w="955040"/>
                <a:gridCol w="1040765"/>
                <a:gridCol w="1174750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perplexity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157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479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1059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1706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235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0.936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0.905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0.953</a:t>
                      </a:r>
                      <a:endParaRPr 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0.932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38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0.846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0.860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0.916</a:t>
                      </a:r>
                      <a:endParaRPr 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0.876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129665"/>
            <a:ext cx="2947035" cy="227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29665"/>
            <a:ext cx="2872105" cy="2256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80" y="1129665"/>
            <a:ext cx="2902585" cy="2279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en-US">
                <a:sym typeface="+mn-ea"/>
              </a:rPr>
              <a:t>c </a:t>
            </a:r>
            <a:r>
              <a:rPr lang="ru-RU">
                <a:sym typeface="+mn-ea"/>
              </a:rPr>
              <a:t>разными признаками</a:t>
            </a:r>
            <a:endParaRPr 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1" name="Table 0"/>
          <p:cNvGraphicFramePr/>
          <p:nvPr/>
        </p:nvGraphicFramePr>
        <p:xfrm>
          <a:off x="913765" y="3409315"/>
          <a:ext cx="7687945" cy="152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35"/>
                <a:gridCol w="1584325"/>
                <a:gridCol w="1827530"/>
                <a:gridCol w="2332355"/>
              </a:tblGrid>
              <a:tr h="6832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Набор признаков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Все каталоги и потоки</a:t>
                      </a:r>
                      <a:endParaRPr lang="ru-RU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добавлением </a:t>
                      </a:r>
                      <a:r>
                        <a:rPr lang="en-US" altLang="en-US"/>
                        <a:t>WISE</a:t>
                      </a:r>
                      <a:endParaRPr lang="en-US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С удалением малых каталогов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0.968</a:t>
                      </a:r>
                      <a:endParaRPr lang="ru-RU" alt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0.958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</a:t>
                      </a:r>
                      <a:r>
                        <a:rPr lang="ru-RU" altLang="en-US"/>
                        <a:t>14</a:t>
                      </a:r>
                      <a:endParaRPr lang="ru-RU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54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0.927</a:t>
                      </a:r>
                      <a:endParaRPr lang="ru-RU" alt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0.922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</a:t>
                      </a:r>
                      <a:r>
                        <a:rPr lang="ru-RU" altLang="en-US"/>
                        <a:t>70</a:t>
                      </a:r>
                      <a:endParaRPr lang="ru-RU" alt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1125220"/>
            <a:ext cx="2886075" cy="2266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25220"/>
            <a:ext cx="2908300" cy="2284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1125220"/>
            <a:ext cx="2876550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r>
              <a:rPr lang="en-US">
                <a:sym typeface="+mn-ea"/>
              </a:rPr>
              <a:t>: </a:t>
            </a:r>
            <a:r>
              <a:rPr lang="ru-RU">
                <a:sym typeface="+mn-ea"/>
              </a:rPr>
              <a:t>лучшая модель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170305"/>
            <a:ext cx="527685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Кластеризация и ранжирование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Как видно из картинок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разбиваются на кластеры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Эти кластеры ищутся с помощью алгоритма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DBSCAN (*)</a:t>
            </a:r>
            <a:endParaRPr lang="en-US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У полученных кластеров находятся центры.</a:t>
            </a:r>
            <a:endParaRPr lang="ru-RU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Ранжирование кандидатов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по метрике дистанции к центру ближайшего кластера</a:t>
            </a:r>
            <a:endParaRPr lang="ru-RU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5765" y="4089400"/>
            <a:ext cx="356616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600">
                <a:solidFill>
                  <a:schemeClr val="tx1"/>
                </a:solidFill>
                <a:sym typeface="+mn-ea"/>
              </a:rPr>
              <a:t>(*)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Гиперпараметры модели  подбирались вручную, исходя из визуального представления кластеров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" name="Straight Arrow Connector 0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Введение в тему: </a:t>
            </a:r>
            <a:r>
              <a:rPr lang="ru-RU" altLang="en-US"/>
              <a:t>рентгеновское небо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286125" cy="2852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>
                <a:solidFill>
                  <a:schemeClr val="dk1"/>
                </a:solidFill>
              </a:rPr>
              <a:t>Рентгеновские обзоры замечают самые яркие объекты.</a:t>
            </a:r>
            <a:endParaRPr lang="ru-RU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>
                <a:solidFill>
                  <a:schemeClr val="dk1"/>
                </a:solidFill>
              </a:rPr>
              <a:t>Невысокая точность обзоров.</a:t>
            </a:r>
            <a:endParaRPr lang="ru-RU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dk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Rectangles 5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-128905" y="395795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12595" y="4193540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Подробное изучение рентгеновских обзоров позволяет находить редкие и крайне интересные объекты.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" name="Straight Arrow Connector 0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547110" y="1174750"/>
            <a:ext cx="3199130" cy="26263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1466215"/>
            <a:ext cx="1333500" cy="1903730"/>
          </a:xfrm>
          <a:prstGeom prst="rect">
            <a:avLst/>
          </a:prstGeom>
          <a:ln w="28575" cmpd="sng">
            <a:solidFill>
              <a:schemeClr val="tx1"/>
            </a:solidFill>
            <a:prstDash val="solid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5" y="1466215"/>
            <a:ext cx="1363345" cy="1903730"/>
          </a:xfrm>
          <a:prstGeom prst="rect">
            <a:avLst/>
          </a:prstGeom>
          <a:ln w="28575" cmpd="sng">
            <a:solidFill>
              <a:schemeClr val="tx1"/>
            </a:solidFill>
            <a:prstDash val="solid"/>
          </a:ln>
        </p:spPr>
      </p:pic>
      <p:sp>
        <p:nvSpPr>
          <p:cNvPr id="15" name="Text Box 14"/>
          <p:cNvSpPr txBox="1"/>
          <p:nvPr/>
        </p:nvSpPr>
        <p:spPr>
          <a:xfrm>
            <a:off x="3640455" y="3467735"/>
            <a:ext cx="15062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200"/>
              <a:t>Картина в оптике</a:t>
            </a:r>
            <a:endParaRPr lang="ru-RU" altLang="en-US" sz="1200"/>
          </a:p>
        </p:txBody>
      </p:sp>
      <p:sp>
        <p:nvSpPr>
          <p:cNvPr id="17" name="Text Box 16"/>
          <p:cNvSpPr txBox="1"/>
          <p:nvPr/>
        </p:nvSpPr>
        <p:spPr>
          <a:xfrm>
            <a:off x="5146675" y="3467735"/>
            <a:ext cx="1615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200"/>
              <a:t>Картина в рентгене</a:t>
            </a:r>
            <a:endParaRPr lang="ru-RU" altLang="en-US" sz="1200"/>
          </a:p>
        </p:txBody>
      </p: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6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-128905" y="-567055"/>
            <a:ext cx="946594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174490" y="1017905"/>
            <a:ext cx="5097780" cy="434848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marL="114300" indent="0" algn="ctr">
              <a:buNone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311785" y="175895"/>
            <a:ext cx="8520430" cy="842010"/>
          </a:xfrm>
        </p:spPr>
        <p:txBody>
          <a:bodyPr>
            <a:normAutofit/>
          </a:bodyPr>
          <a:p>
            <a:pPr algn="ctr"/>
            <a:r>
              <a:rPr lang="ru-RU" altLang="en-US"/>
              <a:t>Визуализация кластеризации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424680" y="1152525"/>
            <a:ext cx="4407535" cy="1252855"/>
          </a:xfrm>
        </p:spPr>
        <p:txBody>
          <a:bodyPr/>
          <a:p>
            <a:pPr marL="114300" indent="0">
              <a:buNone/>
            </a:pPr>
            <a:r>
              <a:rPr lang="en-US" altLang="en-US">
                <a:solidFill>
                  <a:schemeClr val="tx1"/>
                </a:solidFill>
              </a:rPr>
              <a:t>ROC_AUC </a:t>
            </a:r>
            <a:r>
              <a:rPr lang="ru-RU" altLang="en-US">
                <a:solidFill>
                  <a:schemeClr val="tx1"/>
                </a:solidFill>
              </a:rPr>
              <a:t>для кластеров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ru-RU">
                <a:solidFill>
                  <a:schemeClr val="tx1"/>
                </a:solidFill>
              </a:rPr>
              <a:t>для 1000 ближайших объектов с известной разметкой</a:t>
            </a:r>
            <a:r>
              <a:rPr lang="en-US" altLang="ru-RU">
                <a:solidFill>
                  <a:schemeClr val="tx1"/>
                </a:solidFill>
              </a:rPr>
              <a:t>:</a:t>
            </a:r>
            <a:endParaRPr lang="en-US" altLang="ru-RU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4477385" y="2406015"/>
          <a:ext cx="449262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727075"/>
                <a:gridCol w="869950"/>
                <a:gridCol w="1174750"/>
                <a:gridCol w="8318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Красный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Синий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Зеленый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Фиолетовый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Желтый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0.72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0.95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0.78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0.91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0.996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2"/>
          <p:cNvSpPr/>
          <p:nvPr/>
        </p:nvSpPr>
        <p:spPr>
          <a:xfrm>
            <a:off x="4424680" y="3329305"/>
            <a:ext cx="4407535" cy="1252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>
                <a:solidFill>
                  <a:schemeClr val="tx1"/>
                </a:solidFill>
              </a:rPr>
              <a:t>Эти 1000 объектов для каждого кластера являются ранжированными кандидатами в класс </a:t>
            </a:r>
            <a:r>
              <a:rPr lang="en-US">
                <a:solidFill>
                  <a:schemeClr val="tx1"/>
                </a:solidFill>
              </a:rPr>
              <a:t>HMXB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1152525"/>
            <a:ext cx="3861435" cy="3790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311785"/>
            <a:ext cx="6791960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-128905" y="-567055"/>
            <a:ext cx="946594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 altLang="en-US">
                <a:sym typeface="+mn-ea"/>
              </a:rPr>
              <a:t>Модуль </a:t>
            </a:r>
            <a:r>
              <a:rPr lang="en-US" altLang="en-US">
                <a:sym typeface="+mn-ea"/>
              </a:rPr>
              <a:t>search </a:t>
            </a:r>
            <a:r>
              <a:rPr lang="ru-RU" altLang="en-US">
                <a:sym typeface="+mn-ea"/>
              </a:rPr>
              <a:t>внутри пакета </a:t>
            </a:r>
            <a:r>
              <a:rPr lang="en-US" altLang="en-US">
                <a:sym typeface="+mn-ea"/>
              </a:rPr>
              <a:t>CosMatch</a:t>
            </a:r>
            <a:endParaRPr lang="ru-RU" altLang="en-US"/>
          </a:p>
        </p:txBody>
      </p:sp>
      <p:pic>
        <p:nvPicPr>
          <p:cNvPr id="7" name="Picture 6" descr="Диаграмма без названия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207135"/>
            <a:ext cx="7629525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Результаты</a:t>
            </a:r>
            <a:endParaRPr lang="ru-RU" altLang="en-US">
              <a:sym typeface="+mn-ea"/>
            </a:endParaRPr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 подход для поиска рентгеновских объектов редких классов.</a:t>
            </a:r>
            <a:endParaRPr lang="en-US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Разработана архитектура инструмента для поиска различных рентгеновских объектов редких классов.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(Подготовлен каталог кандидатов в класс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HMXB,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который в дальнейшем будет изучен астрономами более подробно)</a:t>
            </a:r>
            <a:endParaRPr lang="ru-RU" alt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" name="Straight Arrow Connector 0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Техническая реализация</a:t>
            </a:r>
            <a:r>
              <a:rPr lang="en-US">
                <a:sym typeface="+mn-ea"/>
              </a:rPr>
              <a:t>: Пакет CosMatch</a:t>
            </a:r>
            <a:endParaRPr lang="ru-RU" altLang="en-US"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153160" y="2997835"/>
            <a:ext cx="1828800" cy="362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214630" y="117284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Open Source инструмент на языке python </a:t>
            </a:r>
            <a:r>
              <a:rPr lang="en-US" sz="1600" u="sng">
                <a:solidFill>
                  <a:schemeClr val="tx1"/>
                </a:solidFill>
                <a:sym typeface="+mn-ea"/>
              </a:rPr>
              <a:t>gitlab.com/Sbdjaro/astrocorrelate</a:t>
            </a:r>
            <a:endParaRPr sz="16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Включает в себя модули отождествления, классификации, поиска объектов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(частично)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и другие полезные инструменты.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Содержит стандартные алгоритмы области.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Документация на Read The Docs: </a:t>
            </a:r>
            <a:r>
              <a:rPr lang="en-US" sz="1600" u="sng">
                <a:solidFill>
                  <a:schemeClr val="tx1"/>
                </a:solidFill>
                <a:sym typeface="+mn-ea"/>
              </a:rPr>
              <a:t>cosmatch.readthedocs.io</a:t>
            </a:r>
            <a:endParaRPr sz="16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Доступен для установки через PyPI: </a:t>
            </a:r>
            <a:endParaRPr lang="en-US" sz="1600">
              <a:solidFill>
                <a:schemeClr val="tx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pip install cosmatch</a:t>
            </a:r>
            <a:endParaRPr lang="en-US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5</a:t>
            </a:r>
            <a:r>
              <a:rPr lang="en-US" sz="1600">
                <a:solidFill>
                  <a:schemeClr val="tx1"/>
                </a:solidFill>
                <a:sym typeface="+mn-ea"/>
              </a:rPr>
              <a:t>к строк на языке python включая docstrings, </a:t>
            </a:r>
            <a:r>
              <a:rPr lang="ru-RU" sz="1600">
                <a:solidFill>
                  <a:schemeClr val="tx1"/>
                </a:solidFill>
                <a:sym typeface="+mn-ea"/>
              </a:rPr>
              <a:t>тесты</a:t>
            </a:r>
            <a:r>
              <a:rPr lang="en-US" sz="1600">
                <a:solidFill>
                  <a:schemeClr val="tx1"/>
                </a:solidFill>
                <a:sym typeface="+mn-ea"/>
              </a:rPr>
              <a:t> и примеры использования.</a:t>
            </a:r>
            <a:endParaRPr lang="en-US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" name="Straight Arrow Connector 0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Введение в тему: </a:t>
            </a:r>
            <a:r>
              <a:rPr lang="ru-RU" altLang="en-US"/>
              <a:t>редкие </a:t>
            </a:r>
            <a:r>
              <a:rPr lang="en-US"/>
              <a:t>объекты.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-128905" y="395795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76730" y="418655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>
                <a:solidFill>
                  <a:schemeClr val="tx1"/>
                </a:solidFill>
                <a:sym typeface="+mn-ea"/>
              </a:rPr>
              <a:t>Каждый класс характеризуется различными признаками, описывающими излучения тел с разными длиными волн</a:t>
            </a:r>
            <a:endParaRPr lang="ru-RU" altLang="ru-RU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" name="Straight Arrow Connector 0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11785" y="1720215"/>
            <a:ext cx="2015490" cy="202946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>
                <a:solidFill>
                  <a:schemeClr val="tx1"/>
                </a:solidFill>
              </a:rPr>
              <a:t>HMXB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4275" y="1719580"/>
            <a:ext cx="2015490" cy="20593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6765" y="1719580"/>
            <a:ext cx="2015490" cy="203009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613275" y="1221105"/>
            <a:ext cx="2006600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>
                <a:solidFill>
                  <a:schemeClr val="dk1"/>
                </a:solidFill>
                <a:sym typeface="+mn-ea"/>
              </a:rPr>
              <a:t>Wolf-Raiet</a:t>
            </a:r>
            <a:endParaRPr lang="en-US" b="1"/>
          </a:p>
        </p:txBody>
      </p:sp>
      <p:sp>
        <p:nvSpPr>
          <p:cNvPr id="20" name="Text Box 19"/>
          <p:cNvSpPr txBox="1"/>
          <p:nvPr/>
        </p:nvSpPr>
        <p:spPr>
          <a:xfrm>
            <a:off x="2480310" y="1221105"/>
            <a:ext cx="2023110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Cataclysmic variable</a:t>
            </a:r>
            <a:endParaRPr lang="en-US" b="1"/>
          </a:p>
        </p:txBody>
      </p:sp>
      <p:sp>
        <p:nvSpPr>
          <p:cNvPr id="21" name="Text Box 20"/>
          <p:cNvSpPr txBox="1"/>
          <p:nvPr/>
        </p:nvSpPr>
        <p:spPr>
          <a:xfrm>
            <a:off x="309880" y="1167765"/>
            <a:ext cx="2023110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High-Mass X-ray Binaries (HMXB)</a:t>
            </a:r>
            <a:endParaRPr lang="en-US" b="1"/>
          </a:p>
        </p:txBody>
      </p: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Введение в тему: </a:t>
            </a:r>
            <a:r>
              <a:rPr lang="ru-RU" altLang="en-US"/>
              <a:t>наборы данных</a:t>
            </a:r>
            <a:r>
              <a:rPr lang="en-US"/>
              <a:t>.</a:t>
            </a:r>
            <a:endParaRPr lang="en-US"/>
          </a:p>
        </p:txBody>
      </p:sp>
      <p:sp>
        <p:nvSpPr>
          <p:cNvPr id="1" name="Rectangles 0"/>
          <p:cNvSpPr/>
          <p:nvPr/>
        </p:nvSpPr>
        <p:spPr>
          <a:xfrm>
            <a:off x="515620" y="1195705"/>
            <a:ext cx="5849620" cy="118364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tx1"/>
                </a:solidFill>
                <a:sym typeface="+mn-ea"/>
              </a:rPr>
              <a:t>Информация </a:t>
            </a:r>
            <a:r>
              <a:rPr lang="ru-RU" sz="1300">
                <a:solidFill>
                  <a:schemeClr val="tx1"/>
                </a:solidFill>
                <a:sym typeface="+mn-ea"/>
              </a:rPr>
              <a:t>об излучени объектов содержится в астрономических каталогах</a:t>
            </a:r>
            <a:r>
              <a:rPr lang="en-US" sz="1300">
                <a:solidFill>
                  <a:schemeClr val="tx1"/>
                </a:solidFill>
                <a:sym typeface="+mn-ea"/>
              </a:rPr>
              <a:t>:</a:t>
            </a:r>
            <a:endParaRPr lang="en-US" sz="13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US" sz="1300">
                <a:solidFill>
                  <a:schemeClr val="tx1"/>
                </a:solidFill>
                <a:sym typeface="+mn-ea"/>
              </a:rPr>
              <a:t>Каталоги строятся на</a:t>
            </a:r>
            <a:r>
              <a:rPr lang="ru-RU" altLang="en-US" sz="1300">
                <a:solidFill>
                  <a:schemeClr val="tx1"/>
                </a:solidFill>
                <a:sym typeface="+mn-ea"/>
              </a:rPr>
              <a:t> основе</a:t>
            </a:r>
            <a:r>
              <a:rPr lang="en-US" sz="1300">
                <a:solidFill>
                  <a:schemeClr val="tx1"/>
                </a:solidFill>
                <a:sym typeface="+mn-ea"/>
              </a:rPr>
              <a:t> телескоп</a:t>
            </a:r>
            <a:r>
              <a:rPr lang="ru-RU" altLang="en-US" sz="1300">
                <a:solidFill>
                  <a:schemeClr val="tx1"/>
                </a:solidFill>
                <a:sym typeface="+mn-ea"/>
              </a:rPr>
              <a:t>ов</a:t>
            </a:r>
            <a:r>
              <a:rPr lang="en-US" sz="1300">
                <a:solidFill>
                  <a:schemeClr val="tx1"/>
                </a:solidFill>
                <a:sym typeface="+mn-ea"/>
              </a:rPr>
              <a:t> различных спектральных диапазонов</a:t>
            </a:r>
            <a:r>
              <a:rPr lang="ru-RU" altLang="en-US" sz="1300">
                <a:solidFill>
                  <a:schemeClr val="tx1"/>
                </a:solidFill>
                <a:sym typeface="+mn-ea"/>
              </a:rPr>
              <a:t>, анализирующих излучения с разными длинами волн.</a:t>
            </a:r>
            <a:endParaRPr lang="en-US" altLang="en-US" sz="1300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Rectangles 3"/>
          <p:cNvSpPr/>
          <p:nvPr/>
        </p:nvSpPr>
        <p:spPr>
          <a:xfrm>
            <a:off x="-128905" y="395795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3670" y="413956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Для качественного поиска нужно объединить информацию по признакам из разных каталогов (отождествить каталоги)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35375" y="4139565"/>
            <a:ext cx="316420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При объединении каталогов нужно учитывать специфику точности локализации, особенности положения.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53670" y="2526030"/>
            <a:ext cx="3131185" cy="12922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0" indent="0" algn="l">
              <a:buFont typeface="Arial" panose="020B0604020202020204" pitchFamily="34" charset="0"/>
              <a:buNone/>
            </a:pPr>
            <a:r>
              <a:rPr lang="ru-RU" altLang="en-US" sz="1200" b="1">
                <a:solidFill>
                  <a:schemeClr val="tx1"/>
                </a:solidFill>
              </a:rPr>
              <a:t>Особенности:</a:t>
            </a:r>
            <a:endParaRPr lang="ru-RU" altLang="en-US" sz="1200" b="1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altLang="en-US" sz="1200">
                <a:solidFill>
                  <a:schemeClr val="tx1"/>
                </a:solidFill>
              </a:rPr>
              <a:t>Размеры каталогов огромны             (1млн - 10млрд)</a:t>
            </a:r>
            <a:endParaRPr lang="ru-RU" altLang="en-US" sz="120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altLang="en-US" sz="1200">
                <a:solidFill>
                  <a:schemeClr val="tx1"/>
                </a:solidFill>
              </a:rPr>
              <a:t>Признаков огромное количество      (50-200)</a:t>
            </a:r>
            <a:endParaRPr lang="ru-RU" altLang="en-US" sz="1200">
              <a:solidFill>
                <a:schemeClr val="tx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altLang="en-US" sz="1200">
                <a:solidFill>
                  <a:schemeClr val="tx1"/>
                </a:solidFill>
              </a:rPr>
              <a:t>Разные каталоги - разные диапазоны волн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3630295" y="2522220"/>
            <a:ext cx="3131185" cy="12960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marL="0" indent="0" algn="l">
              <a:buFont typeface="Arial" panose="020B0604020202020204" pitchFamily="34" charset="0"/>
              <a:buNone/>
            </a:pPr>
            <a:r>
              <a:rPr lang="ru-RU" altLang="en-US" sz="1300" b="1">
                <a:solidFill>
                  <a:schemeClr val="tx1"/>
                </a:solidFill>
              </a:rPr>
              <a:t>Трудности:</a:t>
            </a:r>
            <a:endParaRPr lang="ru-RU" altLang="en-US" sz="13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tx1"/>
                </a:solidFill>
              </a:rPr>
              <a:t>Разная точность локализации</a:t>
            </a:r>
            <a:endParaRPr lang="ru-RU" altLang="en-US" sz="13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tx1"/>
                </a:solidFill>
              </a:rPr>
              <a:t>Разная глубина обзора</a:t>
            </a:r>
            <a:endParaRPr lang="ru-RU" altLang="en-US" sz="13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tx1"/>
                </a:solidFill>
              </a:rPr>
              <a:t>Разное время проведения обзора</a:t>
            </a:r>
            <a:endParaRPr lang="ru-RU" altLang="en-US" sz="1300">
              <a:solidFill>
                <a:schemeClr val="tx1"/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Актуальность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500" b="1">
                <a:solidFill>
                  <a:schemeClr val="tx1"/>
                </a:solidFill>
                <a:sym typeface="+mn-ea"/>
              </a:rPr>
              <a:t>Актуальность поиска особых объектов</a:t>
            </a:r>
            <a:endParaRPr lang="ru-RU" altLang="en-US" sz="15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500">
                <a:solidFill>
                  <a:schemeClr val="tx1"/>
                </a:solidFill>
                <a:sym typeface="+mn-ea"/>
              </a:rPr>
              <a:t>Подробная разметка неизвестных астрономических объектов позволит более глубоко анализировать эволюцию вселенной.</a:t>
            </a:r>
            <a:endParaRPr lang="ru-RU" altLang="en-US" sz="150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500">
                <a:solidFill>
                  <a:schemeClr val="tx1"/>
                </a:solidFill>
                <a:sym typeface="+mn-ea"/>
              </a:rPr>
              <a:t>Представитель редких классов обладают специфическими особенностями, поэтому наиболее интересны для ученых.</a:t>
            </a:r>
            <a:endParaRPr lang="ru-RU" altLang="en-US" sz="15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altLang="en-US" sz="1500">
              <a:solidFill>
                <a:schemeClr val="tx1"/>
              </a:solidFill>
              <a:sym typeface="+mn-e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500" b="1">
                <a:solidFill>
                  <a:schemeClr val="tx1"/>
                </a:solidFill>
                <a:sym typeface="+mn-ea"/>
              </a:rPr>
              <a:t>Актуальность машинного обучения:</a:t>
            </a:r>
            <a:endParaRPr lang="ru-RU" altLang="en-US" sz="15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500">
                <a:solidFill>
                  <a:schemeClr val="tx1"/>
                </a:solidFill>
                <a:sym typeface="+mn-ea"/>
              </a:rPr>
              <a:t>Огромные размеры данных.</a:t>
            </a:r>
            <a:endParaRPr lang="ru-RU" altLang="en-US" sz="15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500">
                <a:solidFill>
                  <a:schemeClr val="tx1"/>
                </a:solidFill>
                <a:sym typeface="+mn-ea"/>
              </a:rPr>
              <a:t>Возможность применения на других данных</a:t>
            </a:r>
            <a:endParaRPr lang="ru-RU" altLang="en-US" sz="15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65575"/>
            <a:ext cx="7046595" cy="171640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Постановка задачи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Исследовать и разработать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подход </a:t>
            </a:r>
            <a:r>
              <a:rPr lang="en-US" sz="1600">
                <a:solidFill>
                  <a:schemeClr val="tx1"/>
                </a:solidFill>
                <a:sym typeface="+mn-ea"/>
              </a:rPr>
              <a:t>для поиска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рентгеновских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объектов редких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астрономических</a:t>
            </a:r>
            <a:r>
              <a:rPr lang="ru-RU" sz="1600">
                <a:solidFill>
                  <a:schemeClr val="tx1"/>
                </a:solidFill>
                <a:sym typeface="+mn-ea"/>
              </a:rPr>
              <a:t> классов в больших массивах данных с использованием машинного обучения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.</a:t>
            </a:r>
            <a:endParaRPr 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Подготовить инструмент, позволяющий осуществлять поиск различных объектов редких классов.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" name="Straight Arrow Connector 0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11" idx="0"/>
          </p:cNvCxnSpPr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1" idx="2"/>
            <a:endCxn id="16" idx="0"/>
          </p:cNvCxnSpPr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17" idx="0"/>
          </p:cNvCxnSpPr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8" idx="0"/>
          </p:cNvCxnSpPr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8" idx="2"/>
            <a:endCxn id="19" idx="0"/>
          </p:cNvCxnSpPr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en-US" altLang="ru-RU">
                <a:sym typeface="+mn-ea"/>
              </a:rPr>
              <a:t>HMXB</a:t>
            </a:r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124200" cy="2581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Известно порядка 180 объектов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Располагаются в основном в плоскости галактики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(области высокой плотности скопления объектов)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Активно излучают энергию в рентгеновском диапазоне</a:t>
            </a:r>
            <a:endParaRPr lang="ru-RU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1825" y="411543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tx1"/>
                </a:solidFill>
                <a:sym typeface="+mn-ea"/>
              </a:rPr>
              <a:t>Объектов крайне мало, использовать алгоритмы классификации с учителем будет трудно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507740" y="1316355"/>
            <a:ext cx="3190875" cy="222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Rectangles 0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114665" y="811530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</a:t>
            </a:r>
            <a:r>
              <a:rPr lang="ru-RU" altLang="en-US">
                <a:sym typeface="+mn-ea"/>
              </a:rPr>
              <a:t>наборов данных</a:t>
            </a:r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58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Для получения признаков из различных спектральных диапазонов рассмотрим следующие каталоги: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 b="1">
                <a:solidFill>
                  <a:schemeClr val="tx1"/>
                </a:solidFill>
                <a:sym typeface="+mn-ea"/>
              </a:rPr>
              <a:t>Оптический</a:t>
            </a:r>
            <a:r>
              <a:rPr lang="ru-RU" altLang="en-US" sz="1600" b="1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(ошибка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&lt;&lt;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1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сек (*)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- Pan-STARRS, Gaia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 b="1">
                <a:solidFill>
                  <a:schemeClr val="tx1"/>
                </a:solidFill>
                <a:sym typeface="+mn-ea"/>
              </a:rPr>
              <a:t>Рентгеновский</a:t>
            </a:r>
            <a:r>
              <a:rPr lang="ru-RU" altLang="en-US" sz="1600" b="1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(ошибка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~ 1-3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сек (*)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- 4XMM-Newton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 b="1">
                <a:solidFill>
                  <a:schemeClr val="tx1"/>
                </a:solidFill>
                <a:sym typeface="+mn-ea"/>
              </a:rPr>
              <a:t>Инфракрасный</a:t>
            </a:r>
            <a:r>
              <a:rPr lang="ru-RU" altLang="en-US" sz="1600" b="1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(ошибка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&lt;&lt;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1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сек (*)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- 2MASS, Glimpse, UKIDSS, WISE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 b="1">
                <a:solidFill>
                  <a:schemeClr val="tx1"/>
                </a:solidFill>
                <a:sym typeface="+mn-ea"/>
              </a:rPr>
              <a:t>H-alpha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(ошибка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&lt;&lt;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1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сек (*)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)</a:t>
            </a:r>
            <a:r>
              <a:rPr lang="en-US" sz="1600">
                <a:solidFill>
                  <a:schemeClr val="tx1"/>
                </a:solidFill>
                <a:sym typeface="+mn-ea"/>
              </a:rPr>
              <a:t> - IPHAS, VPHAS</a:t>
            </a:r>
            <a:endParaRPr lang="en-US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Все, кроме рентгеновского каталога обладают низкой ошибкой локализации.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7740" y="413956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000">
                <a:solidFill>
                  <a:schemeClr val="tx1"/>
                </a:solidFill>
                <a:sym typeface="+mn-ea"/>
              </a:rPr>
              <a:t>(*) Ошибка локализации источника - параметр распределения отклонения действительной позиции источника от указанной. Указывается в угловых секундах, так как координаты источника указываются на сферических координатах.</a:t>
            </a:r>
            <a:endParaRPr lang="ru-RU" altLang="en-US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" name="Straight Arrow Connector 7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6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7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Rectangles 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1" name="Straight Arrow Connector 20"/>
          <p:cNvCxnSpPr>
            <a:stCxn id="13" idx="2"/>
            <a:endCxn id="5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существующих алгоритмов отождествления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65366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Алгоритм NWAY(*)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для отождествления: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Оценку астрометрических признаков объединяет с фотометрическим приором на основе теоремы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</a:t>
            </a:r>
            <a:r>
              <a:rPr lang="en-US" sz="1200">
                <a:solidFill>
                  <a:schemeClr val="tx1"/>
                </a:solidFill>
                <a:sym typeface="+mn-ea"/>
              </a:rPr>
              <a:t>айеса.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altLang="en-US" sz="1200">
                <a:solidFill>
                  <a:schemeClr val="tx1"/>
                </a:solidFill>
                <a:sym typeface="+mn-ea"/>
              </a:rPr>
              <a:t>Есть разные варианты построения приора, в том числе автоматический, но он работает хуже.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Для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более </a:t>
            </a:r>
            <a:r>
              <a:rPr lang="en-US" sz="1200">
                <a:solidFill>
                  <a:schemeClr val="tx1"/>
                </a:solidFill>
                <a:sym typeface="+mn-ea"/>
              </a:rPr>
              <a:t>качественной работы требуется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задать распределение фотометрического приора.</a:t>
            </a:r>
            <a:endParaRPr lang="en-US" sz="120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Ближайший сосед: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>
                <a:solidFill>
                  <a:schemeClr val="tx1"/>
                </a:solidFill>
                <a:sym typeface="+mn-ea"/>
              </a:rPr>
              <a:t>Отождествляет с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ближайши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м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объект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ом.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Хорошо работает для каталогов с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 схожей глубиной обзоров.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Вывод: 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ru-RU" sz="1200">
                <a:solidFill>
                  <a:schemeClr val="tx1"/>
                </a:solidFill>
                <a:sym typeface="+mn-ea"/>
              </a:rPr>
              <a:t>Алгоритм ближайшего соседа подходит для отождествления каталогов одного диапазона (</a:t>
            </a:r>
            <a:r>
              <a:rPr lang="en-US" altLang="ru-RU" sz="1200">
                <a:solidFill>
                  <a:schemeClr val="tx1"/>
                </a:solidFill>
                <a:sym typeface="+mn-ea"/>
              </a:rPr>
              <a:t>e.g. </a:t>
            </a:r>
            <a:r>
              <a:rPr lang="ru-RU" altLang="ru-RU" sz="1200">
                <a:solidFill>
                  <a:schemeClr val="tx1"/>
                </a:solidFill>
                <a:sym typeface="+mn-ea"/>
              </a:rPr>
              <a:t>оптика+оптика)</a:t>
            </a:r>
            <a:endParaRPr lang="ru-RU" altLang="ru-RU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51250" y="4139565"/>
            <a:ext cx="314388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200">
                <a:solidFill>
                  <a:schemeClr val="tx1"/>
                </a:solidFill>
                <a:sym typeface="+mn-ea"/>
              </a:rPr>
              <a:t>(*)</a:t>
            </a:r>
            <a:r>
              <a:rPr lang="en-US" altLang="ru-RU" sz="900">
                <a:solidFill>
                  <a:schemeClr val="tx1"/>
                </a:solidFill>
                <a:sym typeface="+mn-ea"/>
              </a:rPr>
              <a:t> Finding counterparts for All-sky X-ray surveys with Nway: a Bayesian algorithm for cross-matching multiple catalogues // Salvato, M., Buchner, J., Budavári, T., et al. 2018, MNRAS, 473, 4937</a:t>
            </a:r>
            <a:endParaRPr lang="en-US" altLang="ru-RU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" name="Rectangles 0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0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9410</Words>
  <Application>WPS Presentation</Application>
  <PresentationFormat/>
  <Paragraphs>548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SimSun</vt:lpstr>
      <vt:lpstr>Wingdings</vt:lpstr>
      <vt:lpstr>Arial</vt:lpstr>
      <vt:lpstr>Lora SemiBold</vt:lpstr>
      <vt:lpstr>Microsoft YaHei</vt:lpstr>
      <vt:lpstr>Arial Unicode MS</vt:lpstr>
      <vt:lpstr>Simple Light</vt:lpstr>
      <vt:lpstr>CosMatch: Инструмент для отождествления и поиска астрономических объектов с использованием машинного обучения</vt:lpstr>
      <vt:lpstr>Введение в тему: особые объекты.</vt:lpstr>
      <vt:lpstr>Введение в тему: особые объекты.</vt:lpstr>
      <vt:lpstr>Введение в тему: наборы данных.</vt:lpstr>
      <vt:lpstr>Актуальность</vt:lpstr>
      <vt:lpstr>Постановка задачи</vt:lpstr>
      <vt:lpstr>Обзор HMXB </vt:lpstr>
      <vt:lpstr>Обзор наборов данных </vt:lpstr>
      <vt:lpstr>Обзор существующих алгоритмов отождествления</vt:lpstr>
      <vt:lpstr>Обзор существующих алгоритмов отождествления</vt:lpstr>
      <vt:lpstr>Обзор алгоритмов сжатия пространства</vt:lpstr>
      <vt:lpstr>Обзор алгоритмов кластеризации</vt:lpstr>
      <vt:lpstr>Выводы из обзора</vt:lpstr>
      <vt:lpstr>Подготовка набора данных</vt:lpstr>
      <vt:lpstr>Сжатие пространства</vt:lpstr>
      <vt:lpstr>Эксперимент t-SNE при разном perplexity</vt:lpstr>
      <vt:lpstr>Сжатие пространства</vt:lpstr>
      <vt:lpstr>Сжатие пространства</vt:lpstr>
      <vt:lpstr>Кластеризация и ранжирование</vt:lpstr>
      <vt:lpstr>Визуализация кластеров, их центров и метрик качества для них.</vt:lpstr>
      <vt:lpstr>PowerPoint 演示文稿</vt:lpstr>
      <vt:lpstr>Модуль search внутри пакета CosMatch</vt:lpstr>
      <vt:lpstr>Результаты</vt:lpstr>
      <vt:lpstr>Техническая реализация: Пакет CosMatch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CosMatch: Инструмент для отождествления и поиска астрономических объектов с использованием машинного обучения</dc:title>
  <dc:creator/>
  <cp:lastModifiedBy>kirte</cp:lastModifiedBy>
  <cp:revision>59</cp:revision>
  <dcterms:created xsi:type="dcterms:W3CDTF">2024-03-23T16:24:00Z</dcterms:created>
  <dcterms:modified xsi:type="dcterms:W3CDTF">2024-03-29T09:00:24Z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24B45FA1D62E4874BB66452201DAFCAA_13</vt:lpwstr>
  </property>
  <property fmtid="{D5CDD505-2E9C-101B-9397-08002B2CF9AE}" pid="3" name="KSOProductBuildVer">
    <vt:lpwstr>1033-12.2.0.13472</vt:lpwstr>
  </property>
</Properties>
</file>